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332" r:id="rId2"/>
    <p:sldId id="333" r:id="rId3"/>
    <p:sldId id="453" r:id="rId4"/>
    <p:sldId id="380" r:id="rId5"/>
    <p:sldId id="340" r:id="rId6"/>
    <p:sldId id="283" r:id="rId7"/>
    <p:sldId id="258" r:id="rId8"/>
    <p:sldId id="284" r:id="rId9"/>
    <p:sldId id="259" r:id="rId10"/>
    <p:sldId id="285" r:id="rId11"/>
    <p:sldId id="260" r:id="rId12"/>
    <p:sldId id="261" r:id="rId13"/>
    <p:sldId id="368" r:id="rId14"/>
    <p:sldId id="282" r:id="rId15"/>
    <p:sldId id="262" r:id="rId16"/>
    <p:sldId id="263" r:id="rId17"/>
    <p:sldId id="381" r:id="rId18"/>
    <p:sldId id="465" r:id="rId19"/>
    <p:sldId id="466" r:id="rId20"/>
    <p:sldId id="463" r:id="rId21"/>
    <p:sldId id="464" r:id="rId22"/>
    <p:sldId id="483" r:id="rId23"/>
    <p:sldId id="337" r:id="rId24"/>
    <p:sldId id="264" r:id="rId25"/>
    <p:sldId id="370" r:id="rId26"/>
    <p:sldId id="371" r:id="rId27"/>
    <p:sldId id="265" r:id="rId28"/>
    <p:sldId id="266" r:id="rId29"/>
    <p:sldId id="459" r:id="rId30"/>
    <p:sldId id="267" r:id="rId31"/>
    <p:sldId id="369" r:id="rId32"/>
    <p:sldId id="268" r:id="rId33"/>
    <p:sldId id="269" r:id="rId34"/>
    <p:sldId id="270" r:id="rId35"/>
    <p:sldId id="271" r:id="rId36"/>
    <p:sldId id="272" r:id="rId37"/>
    <p:sldId id="279" r:id="rId38"/>
    <p:sldId id="273" r:id="rId39"/>
    <p:sldId id="297" r:id="rId40"/>
    <p:sldId id="375" r:id="rId41"/>
    <p:sldId id="372" r:id="rId42"/>
    <p:sldId id="378" r:id="rId43"/>
    <p:sldId id="298" r:id="rId44"/>
    <p:sldId id="472" r:id="rId45"/>
    <p:sldId id="274" r:id="rId46"/>
    <p:sldId id="431" r:id="rId47"/>
    <p:sldId id="432" r:id="rId48"/>
    <p:sldId id="277" r:id="rId49"/>
    <p:sldId id="467" r:id="rId50"/>
    <p:sldId id="469" r:id="rId51"/>
    <p:sldId id="468" r:id="rId52"/>
    <p:sldId id="382" r:id="rId53"/>
    <p:sldId id="384" r:id="rId54"/>
    <p:sldId id="377" r:id="rId55"/>
    <p:sldId id="278" r:id="rId56"/>
    <p:sldId id="280" r:id="rId57"/>
    <p:sldId id="434" r:id="rId58"/>
    <p:sldId id="385" r:id="rId59"/>
    <p:sldId id="386" r:id="rId60"/>
    <p:sldId id="470" r:id="rId61"/>
    <p:sldId id="471" r:id="rId62"/>
    <p:sldId id="281" r:id="rId63"/>
    <p:sldId id="286" r:id="rId64"/>
    <p:sldId id="287" r:id="rId65"/>
    <p:sldId id="288" r:id="rId66"/>
    <p:sldId id="289" r:id="rId67"/>
    <p:sldId id="383" r:id="rId68"/>
    <p:sldId id="290" r:id="rId69"/>
    <p:sldId id="291" r:id="rId70"/>
    <p:sldId id="295" r:id="rId71"/>
    <p:sldId id="296" r:id="rId72"/>
    <p:sldId id="292" r:id="rId73"/>
    <p:sldId id="293" r:id="rId74"/>
    <p:sldId id="336" r:id="rId75"/>
    <p:sldId id="367" r:id="rId76"/>
    <p:sldId id="365" r:id="rId77"/>
    <p:sldId id="366" r:id="rId78"/>
    <p:sldId id="476" r:id="rId79"/>
    <p:sldId id="379" r:id="rId80"/>
    <p:sldId id="477" r:id="rId81"/>
    <p:sldId id="427" r:id="rId82"/>
    <p:sldId id="478" r:id="rId83"/>
    <p:sldId id="374" r:id="rId84"/>
    <p:sldId id="310" r:id="rId85"/>
    <p:sldId id="400" r:id="rId86"/>
    <p:sldId id="399" r:id="rId87"/>
    <p:sldId id="398" r:id="rId88"/>
    <p:sldId id="322" r:id="rId89"/>
    <p:sldId id="457" r:id="rId90"/>
    <p:sldId id="339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98" autoAdjust="0"/>
  </p:normalViewPr>
  <p:slideViewPr>
    <p:cSldViewPr>
      <p:cViewPr varScale="1">
        <p:scale>
          <a:sx n="69" d="100"/>
          <a:sy n="69" d="100"/>
        </p:scale>
        <p:origin x="141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23D29-E729-497E-A5E7-0E0D62EA62B6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9BC9B-3DC4-44DE-8B96-529D5EF1A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49E3-30A7-4A41-B1B1-4ECB3495AC5D}" type="datetimeFigureOut">
              <a:rPr lang="en-US" smtClean="0"/>
              <a:pPr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8C47F-5E1A-4999-953D-E01CA2850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earsonassessments.com/HAIWEB/Cultures/en-us/Productdetail.htm?Pid=015-8018-400&amp;Mode=summary" TargetMode="External"/><Relationship Id="rId13" Type="http://schemas.openxmlformats.org/officeDocument/2006/relationships/hyperlink" Target="http://www.pearsonassessments.com/HAIWEB/Cultures/en-us/Productdetail.htm?Pid=015-8019-415&amp;Mode=summary" TargetMode="External"/><Relationship Id="rId3" Type="http://schemas.openxmlformats.org/officeDocument/2006/relationships/hyperlink" Target="http://en.wikipedia.org/wiki/Professor_emeritus" TargetMode="External"/><Relationship Id="rId7" Type="http://schemas.openxmlformats.org/officeDocument/2006/relationships/hyperlink" Target="http://www.pearsonassessments.com/HAIWEB/Cultures/en-us/Productdetail.htm?Pid=015-8014-197&amp;Mode=summary" TargetMode="External"/><Relationship Id="rId12" Type="http://schemas.openxmlformats.org/officeDocument/2006/relationships/hyperlink" Target="http://www.pearsonassessments.com/HAIWEB/Cultures/en-us/Productdetail.htm?Pid=015-8177-460" TargetMode="External"/><Relationship Id="rId2" Type="http://schemas.openxmlformats.org/officeDocument/2006/relationships/hyperlink" Target="http://en.wikipedia.org/wiki/Cognitive_thera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eckscales.com/" TargetMode="External"/><Relationship Id="rId11" Type="http://schemas.openxmlformats.org/officeDocument/2006/relationships/hyperlink" Target="http://www.pearsonassessments.com/HAIWEB/Cultures/en-us/Productdetail.htm?Pid=015-8133-609&amp;Mode=summary" TargetMode="External"/><Relationship Id="rId5" Type="http://schemas.openxmlformats.org/officeDocument/2006/relationships/hyperlink" Target="http://en.wikipedia.org/wiki/University_of_Pennsylvania" TargetMode="External"/><Relationship Id="rId10" Type="http://schemas.openxmlformats.org/officeDocument/2006/relationships/hyperlink" Target="http://www.pearsonassessments.com/HAIWEB/Cultures/en-us/Productdetail.htm?Pid=015-8018-443&amp;Mode=summary" TargetMode="External"/><Relationship Id="rId4" Type="http://schemas.openxmlformats.org/officeDocument/2006/relationships/hyperlink" Target="http://en.wikipedia.org/wiki/Psychiatry" TargetMode="External"/><Relationship Id="rId9" Type="http://schemas.openxmlformats.org/officeDocument/2006/relationships/hyperlink" Target="http://www.pearsonassessments.com/HAIWEB/Cultures/en-us/Productdetail.htm?Pid=015-8018-370&amp;Mode=summary" TargetMode="External"/><Relationship Id="rId1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urnal_of_Near-Death_Studies" TargetMode="External"/><Relationship Id="rId7" Type="http://schemas.openxmlformats.org/officeDocument/2006/relationships/image" Target="../media/image1.jpeg"/><Relationship Id="rId2" Type="http://schemas.openxmlformats.org/officeDocument/2006/relationships/hyperlink" Target="http://en.wikipedia.org/wiki/Journal_of_Parapsycholog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Journal_of_Scientific_Exploration" TargetMode="External"/><Relationship Id="rId5" Type="http://schemas.openxmlformats.org/officeDocument/2006/relationships/hyperlink" Target="http://en.wikipedia.org/wiki/Journal_of_the_Society_for_Psychical_Research" TargetMode="External"/><Relationship Id="rId4" Type="http://schemas.openxmlformats.org/officeDocument/2006/relationships/hyperlink" Target="http://en.wikipedia.org/wiki/Journal_of_Consciousness_Studie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06285" y="2590800"/>
            <a:ext cx="653142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1143000" y="1752600"/>
            <a:ext cx="6858000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i="0" u="sng" strike="noStrike" cap="none" normalizeH="0" baseline="0" dirty="0" smtClean="0">
                <a:ln>
                  <a:noFill/>
                </a:ln>
                <a:solidFill>
                  <a:srgbClr val="38761D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Mohammad al-</a:t>
            </a:r>
            <a:r>
              <a:rPr kumimoji="0" lang="en-US" sz="2800" i="0" u="sng" strike="noStrike" cap="none" normalizeH="0" baseline="0" dirty="0" err="1" smtClean="0">
                <a:ln>
                  <a:noFill/>
                </a:ln>
                <a:solidFill>
                  <a:srgbClr val="38761D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Ghazzālī</a:t>
            </a:r>
            <a:r>
              <a:rPr kumimoji="0" lang="en-US" sz="2800" i="0" u="sng" strike="noStrike" cap="none" normalizeH="0" baseline="0" dirty="0" smtClean="0">
                <a:ln>
                  <a:noFill/>
                </a:ln>
                <a:solidFill>
                  <a:srgbClr val="38761D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2800" i="0" u="sng" strike="noStrike" cap="none" normalizeH="0" baseline="0" dirty="0" smtClean="0">
                <a:ln>
                  <a:noFill/>
                </a:ln>
                <a:solidFill>
                  <a:srgbClr val="38761D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(1058</a:t>
            </a:r>
            <a:r>
              <a:rPr kumimoji="0" lang="en-US" sz="2800" i="0" u="sng" strike="noStrike" cap="none" normalizeH="0" baseline="0" dirty="0" smtClean="0">
                <a:ln>
                  <a:noFill/>
                </a:ln>
                <a:solidFill>
                  <a:srgbClr val="38761D"/>
                </a:solidFill>
                <a:effectLst/>
                <a:latin typeface="Calibri"/>
                <a:ea typeface="Times New Roman" pitchFamily="18" charset="0"/>
                <a:cs typeface="Times New Roman" pitchFamily="18" charset="0"/>
              </a:rPr>
              <a:t>–</a:t>
            </a:r>
            <a:r>
              <a:rPr kumimoji="0" lang="en-US" sz="2800" i="0" u="sng" strike="noStrike" cap="none" normalizeH="0" baseline="0" dirty="0" smtClean="0">
                <a:ln>
                  <a:noFill/>
                </a:ln>
                <a:solidFill>
                  <a:srgbClr val="38761D"/>
                </a:solidFill>
                <a:effectLst/>
                <a:latin typeface="Verdana" pitchFamily="34" charset="0"/>
                <a:ea typeface="Times New Roman" pitchFamily="18" charset="0"/>
                <a:cs typeface="Times New Roman" pitchFamily="18" charset="0"/>
              </a:rPr>
              <a:t>1111)</a:t>
            </a:r>
            <a:endParaRPr kumimoji="0" lang="en-US" sz="2800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</a:t>
            </a:r>
            <a:r>
              <a:rPr lang="en-US" u="sng" dirty="0" smtClean="0"/>
              <a:t>Imam gazali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Nafse lawama                         (Reading therapy)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Nafse mutmeana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Nafse ammara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Ashraf Thanvi, Mullana Madoodi,,,,,,,,,,,,,,,,,,,,,,,,,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                       </a:t>
            </a:r>
            <a:r>
              <a:rPr lang="en-US" u="sng" dirty="0" smtClean="0"/>
              <a:t>Behaviorist</a:t>
            </a:r>
            <a:r>
              <a:rPr lang="en-US" dirty="0" smtClean="0"/>
              <a:t> 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   (Learning and Modeling school of thought)</a:t>
            </a:r>
          </a:p>
          <a:p>
            <a:pPr>
              <a:buNone/>
            </a:pPr>
            <a:r>
              <a:rPr lang="en-US" dirty="0" smtClean="0"/>
              <a:t>                   Behavior Modification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J .B .Watson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9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752600"/>
            <a:ext cx="4572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981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John B. Watson (1913).</a:t>
            </a:r>
            <a:endParaRPr kumimoji="0" lang="en-US" sz="1100" b="1" i="0" u="none" strike="noStrike" cap="none" normalizeH="0" baseline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First published in </a:t>
            </a:r>
            <a:r>
              <a:rPr kumimoji="0" lang="en-US" sz="13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Psychological Review</a:t>
            </a: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 </a:t>
            </a:r>
            <a:r>
              <a:rPr kumimoji="0" lang="en-US" sz="13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20</a:t>
            </a: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158-177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98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John B. Watson (1913).</a:t>
            </a:r>
            <a:endParaRPr kumimoji="0" lang="en-US" sz="1100" b="1" i="0" u="none" strike="noStrike" cap="none" normalizeH="0" baseline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First published in </a:t>
            </a:r>
            <a:r>
              <a:rPr kumimoji="0" lang="en-US" sz="13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Psychological Review</a:t>
            </a: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 </a:t>
            </a:r>
            <a:r>
              <a:rPr kumimoji="0" lang="en-US" sz="13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20</a:t>
            </a: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158-177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0" y="0"/>
            <a:ext cx="9144000" cy="83608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2696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 smtClean="0"/>
              <a:t>John B. Watson (1913).</a:t>
            </a:r>
          </a:p>
          <a:p>
            <a:r>
              <a:rPr lang="en-US" sz="1100" dirty="0" smtClean="0"/>
              <a:t>First published in </a:t>
            </a:r>
            <a:r>
              <a:rPr lang="en-US" sz="1100" i="1" dirty="0" smtClean="0"/>
              <a:t>Psychological Review</a:t>
            </a:r>
            <a:r>
              <a:rPr lang="en-US" sz="1100" dirty="0" smtClean="0"/>
              <a:t>, </a:t>
            </a:r>
            <a:r>
              <a:rPr lang="en-US" sz="1100" i="1" dirty="0" smtClean="0"/>
              <a:t>20</a:t>
            </a:r>
            <a:r>
              <a:rPr lang="en-US" sz="1100" dirty="0" smtClean="0"/>
              <a:t>, 158-177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1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Wson</a:t>
            </a: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(1913).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rgbClr val="4F81BD"/>
              </a:solidFill>
              <a:effectLst/>
              <a:latin typeface="Cambria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First published in 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Psychological Review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 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20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, 158-177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1" name="Picture 10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228600" y="3678436"/>
            <a:ext cx="2362200" cy="15696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JOHN .B. WATSON </a:t>
            </a:r>
            <a: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/>
            </a:r>
            <a:b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</a:br>
            <a: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(1878-1958)</a:t>
            </a:r>
            <a:endParaRPr kumimoji="0" lang="en-US" sz="3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1601" y="2362200"/>
            <a:ext cx="5715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                             Psychology</a:t>
            </a:r>
          </a:p>
          <a:p>
            <a:pPr>
              <a:buNone/>
            </a:pPr>
            <a:r>
              <a:rPr lang="en-US" dirty="0" smtClean="0"/>
              <a:t>                                   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Behavior                Mental Process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psychology as science </a:t>
            </a:r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2286000" y="2667000"/>
            <a:ext cx="2209800" cy="129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3810000" y="2438400"/>
            <a:ext cx="213360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                              Psychology</a:t>
            </a:r>
          </a:p>
          <a:p>
            <a:pPr>
              <a:buNone/>
            </a:pPr>
            <a:r>
              <a:rPr lang="en-US" dirty="0" smtClean="0"/>
              <a:t>            </a:t>
            </a:r>
            <a:r>
              <a:rPr lang="en-US" u="sng" dirty="0" smtClean="0"/>
              <a:t>Behavior</a:t>
            </a:r>
            <a:r>
              <a:rPr lang="en-US" dirty="0" smtClean="0"/>
              <a:t>                       </a:t>
            </a:r>
            <a:r>
              <a:rPr lang="en-US" u="sng" dirty="0" smtClean="0"/>
              <a:t>Mental Process</a:t>
            </a:r>
          </a:p>
          <a:p>
            <a:pPr>
              <a:buNone/>
            </a:pPr>
            <a:r>
              <a:rPr lang="en-US" dirty="0" smtClean="0"/>
              <a:t> walking       ←       </a:t>
            </a:r>
          </a:p>
          <a:p>
            <a:pPr>
              <a:buNone/>
            </a:pPr>
            <a:r>
              <a:rPr lang="en-US" dirty="0" smtClean="0"/>
              <a:t>Talking          ←                                 </a:t>
            </a:r>
          </a:p>
          <a:p>
            <a:pPr>
              <a:buNone/>
            </a:pPr>
            <a:r>
              <a:rPr lang="en-US" dirty="0" smtClean="0"/>
              <a:t>Eating           ←</a:t>
            </a:r>
          </a:p>
          <a:p>
            <a:pPr>
              <a:buNone/>
            </a:pPr>
            <a:r>
              <a:rPr lang="en-US" dirty="0" smtClean="0"/>
              <a:t>Crying           ←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We learn behavior through </a:t>
            </a:r>
            <a:r>
              <a:rPr lang="en-US" u="sng" dirty="0" smtClean="0"/>
              <a:t>Punishment and Reward</a:t>
            </a:r>
            <a:r>
              <a:rPr lang="en-US" dirty="0" smtClean="0"/>
              <a:t>      (pave love and skinner) </a:t>
            </a:r>
          </a:p>
          <a:p>
            <a:pPr>
              <a:buNone/>
            </a:pPr>
            <a:r>
              <a:rPr lang="en-US" dirty="0" smtClean="0"/>
              <a:t>                  </a:t>
            </a:r>
            <a:r>
              <a:rPr lang="en-US" u="sng" dirty="0" smtClean="0"/>
              <a:t>Behavior therapy</a:t>
            </a:r>
            <a:r>
              <a:rPr lang="en-US" dirty="0" smtClean="0"/>
              <a:t>                       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191000" y="2057400"/>
            <a:ext cx="685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3352800" y="20574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2020094" y="3848100"/>
            <a:ext cx="22090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miley Face 18"/>
          <p:cNvSpPr/>
          <p:nvPr/>
        </p:nvSpPr>
        <p:spPr>
          <a:xfrm>
            <a:off x="4572000" y="2895600"/>
            <a:ext cx="1905000" cy="18288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845949"/>
            <a:ext cx="784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pave love and skinner </a:t>
            </a:r>
            <a:endParaRPr lang="en-US" sz="32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3124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(1849-1936)</a:t>
            </a:r>
            <a:endParaRPr lang="en-US" sz="3200" dirty="0"/>
          </a:p>
        </p:txBody>
      </p:sp>
      <p:pic>
        <p:nvPicPr>
          <p:cNvPr id="9" name="Content Placeholder 8" descr="pavlov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6200" y="1600200"/>
            <a:ext cx="5257800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Pavlov dog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05000"/>
            <a:ext cx="7467600" cy="4525963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lscndb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52600"/>
            <a:ext cx="7772400" cy="4754563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Kurt_Lewi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600" y="1600200"/>
            <a:ext cx="4343400" cy="5257800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00400"/>
            <a:ext cx="67818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Kurt Lewin</a:t>
            </a:r>
          </a:p>
          <a:p>
            <a:r>
              <a:rPr lang="en-US" sz="3200" dirty="0" smtClean="0"/>
              <a:t>Father of social psychology</a:t>
            </a:r>
          </a:p>
          <a:p>
            <a:r>
              <a:rPr lang="en-US" sz="3200" dirty="0" smtClean="0"/>
              <a:t>       1935-1945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Palatino" charset="0"/>
              </a:rPr>
              <a:t>                                     Social Cognition</a:t>
            </a:r>
          </a:p>
          <a:p>
            <a:pPr>
              <a:buNone/>
            </a:pPr>
            <a:r>
              <a:rPr lang="en-US" dirty="0" smtClean="0">
                <a:solidFill>
                  <a:schemeClr val="tx2"/>
                </a:solidFill>
                <a:latin typeface="Palatino" charset="0"/>
              </a:rPr>
              <a:t>                                        </a:t>
            </a:r>
            <a:r>
              <a:rPr lang="en-US" dirty="0" smtClean="0">
                <a:latin typeface="Times"/>
              </a:rPr>
              <a:t>How we think</a:t>
            </a:r>
          </a:p>
          <a:p>
            <a:pPr>
              <a:buNone/>
            </a:pPr>
            <a:endParaRPr lang="en-US" dirty="0" smtClean="0">
              <a:solidFill>
                <a:schemeClr val="tx2"/>
              </a:solidFill>
              <a:latin typeface="Palatino" charset="0"/>
            </a:endParaRPr>
          </a:p>
          <a:p>
            <a:pPr>
              <a:buNone/>
            </a:pPr>
            <a:endParaRPr lang="en-US" dirty="0" smtClean="0">
              <a:latin typeface="Times"/>
            </a:endParaRPr>
          </a:p>
          <a:p>
            <a:pPr>
              <a:buNone/>
            </a:pPr>
            <a:endParaRPr lang="en-US" dirty="0" smtClean="0">
              <a:latin typeface="Times"/>
            </a:endParaRPr>
          </a:p>
          <a:p>
            <a:pPr>
              <a:buNone/>
            </a:pPr>
            <a:r>
              <a:rPr lang="en-US" dirty="0" smtClean="0">
                <a:latin typeface="Times"/>
              </a:rPr>
              <a:t>         The World              Other People                 Ourselves</a:t>
            </a:r>
          </a:p>
          <a:p>
            <a:pPr>
              <a:buNone/>
            </a:pPr>
            <a:endParaRPr lang="en-US" dirty="0" smtClean="0">
              <a:latin typeface="Times"/>
            </a:endParaRPr>
          </a:p>
          <a:p>
            <a:pPr>
              <a:buNone/>
            </a:pPr>
            <a:endParaRPr lang="en-US" dirty="0" smtClean="0">
              <a:latin typeface="Times"/>
            </a:endParaRPr>
          </a:p>
          <a:p>
            <a:pPr defTabSz="1092200">
              <a:lnSpc>
                <a:spcPct val="90000"/>
              </a:lnSpc>
              <a:spcBef>
                <a:spcPct val="30000"/>
              </a:spcBef>
              <a:buSzPct val="100000"/>
              <a:buNone/>
            </a:pPr>
            <a:r>
              <a:rPr lang="en-US" dirty="0" smtClean="0">
                <a:latin typeface="Palatino" charset="0"/>
              </a:rPr>
              <a:t>Professor: Dr. Steve Spencer</a:t>
            </a:r>
          </a:p>
          <a:p>
            <a:pPr defTabSz="1092200">
              <a:lnSpc>
                <a:spcPct val="90000"/>
              </a:lnSpc>
              <a:spcBef>
                <a:spcPct val="30000"/>
              </a:spcBef>
              <a:buSzPct val="100000"/>
              <a:buNone/>
            </a:pPr>
            <a:r>
              <a:rPr lang="en-US" dirty="0" smtClean="0">
                <a:latin typeface="Palatino" charset="0"/>
              </a:rPr>
              <a:t>My office is 3043 PAS</a:t>
            </a:r>
          </a:p>
          <a:p>
            <a:pPr defTabSz="1092200">
              <a:lnSpc>
                <a:spcPct val="90000"/>
              </a:lnSpc>
              <a:spcBef>
                <a:spcPct val="30000"/>
              </a:spcBef>
              <a:buSzPct val="100000"/>
              <a:buNone/>
            </a:pPr>
            <a:r>
              <a:rPr lang="en-US" dirty="0" smtClean="0">
                <a:latin typeface="Palatino" charset="0"/>
              </a:rPr>
              <a:t>My phone # is 3046</a:t>
            </a:r>
          </a:p>
          <a:p>
            <a:pPr defTabSz="1092200">
              <a:lnSpc>
                <a:spcPct val="90000"/>
              </a:lnSpc>
              <a:spcBef>
                <a:spcPct val="30000"/>
              </a:spcBef>
              <a:buSzPct val="100000"/>
              <a:buNone/>
            </a:pPr>
            <a:r>
              <a:rPr lang="en-US" dirty="0" smtClean="0">
                <a:latin typeface="Palatino" charset="0"/>
              </a:rPr>
              <a:t>Email account is </a:t>
            </a:r>
            <a:r>
              <a:rPr lang="en-US" dirty="0" smtClean="0">
                <a:solidFill>
                  <a:srgbClr val="FF0000"/>
                </a:solidFill>
                <a:latin typeface="Palatino" charset="0"/>
              </a:rPr>
              <a:t>sspencer@watarts.uwaterloo.ca</a:t>
            </a:r>
          </a:p>
          <a:p>
            <a:endParaRPr lang="en-US" dirty="0"/>
          </a:p>
        </p:txBody>
      </p:sp>
      <p:pic>
        <p:nvPicPr>
          <p:cNvPr id="18" name="Picture 17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 rot="2468832">
            <a:off x="5206807" y="2560311"/>
            <a:ext cx="1512514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 rot="16200000">
            <a:off x="3976116" y="2500884"/>
            <a:ext cx="914400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Right Arrow 9"/>
          <p:cNvSpPr/>
          <p:nvPr/>
        </p:nvSpPr>
        <p:spPr>
          <a:xfrm rot="19172067">
            <a:off x="2344799" y="2491602"/>
            <a:ext cx="1451133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</a:t>
            </a:r>
            <a:r>
              <a:rPr lang="en-US" u="sng" dirty="0" smtClean="0"/>
              <a:t>Attitudes and Behaviors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76400"/>
            <a:ext cx="8229600" cy="53340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Other influences</a:t>
            </a:r>
          </a:p>
          <a:p>
            <a:pPr>
              <a:buNone/>
            </a:pPr>
            <a:r>
              <a:rPr lang="en-US" dirty="0" smtClean="0"/>
              <a:t>                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Expressed Attitude  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subjective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           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       Attitude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            Behavior              (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subjective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         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Other influences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4191000" y="2209800"/>
            <a:ext cx="484632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Up Arrow 4"/>
          <p:cNvSpPr/>
          <p:nvPr/>
        </p:nvSpPr>
        <p:spPr>
          <a:xfrm>
            <a:off x="4191000" y="5486400"/>
            <a:ext cx="484632" cy="609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4191000" y="3276600"/>
            <a:ext cx="484632" cy="609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Left Arrow 6"/>
          <p:cNvSpPr/>
          <p:nvPr/>
        </p:nvSpPr>
        <p:spPr>
          <a:xfrm>
            <a:off x="5181600" y="4267200"/>
            <a:ext cx="807720" cy="990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 rot="10389633">
            <a:off x="2997564" y="4195920"/>
            <a:ext cx="638458" cy="1201333"/>
          </a:xfrm>
          <a:prstGeom prst="curvedLeftArrow">
            <a:avLst>
              <a:gd name="adj1" fmla="val 25000"/>
              <a:gd name="adj2" fmla="val 3602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1600200"/>
            <a:ext cx="5791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28600" y="1676400"/>
            <a:ext cx="3352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Punishment  reward and Modeling</a:t>
            </a:r>
          </a:p>
          <a:p>
            <a:r>
              <a:rPr lang="en-US" sz="2800" dirty="0" smtClean="0"/>
              <a:t>Principle</a:t>
            </a:r>
            <a:r>
              <a:rPr lang="en-US" dirty="0" smtClean="0"/>
              <a:t> </a:t>
            </a:r>
            <a:r>
              <a:rPr lang="en-US" sz="4800" dirty="0" smtClean="0"/>
              <a:t> </a:t>
            </a:r>
          </a:p>
          <a:p>
            <a:r>
              <a:rPr lang="en-US" sz="4800" dirty="0" smtClean="0"/>
              <a:t>works for </a:t>
            </a:r>
            <a:r>
              <a:rPr lang="en-US" sz="4800" u="sng" dirty="0" smtClean="0"/>
              <a:t>average IQ </a:t>
            </a:r>
            <a:r>
              <a:rPr lang="en-US" sz="4800" dirty="0" smtClean="0"/>
              <a:t>people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                       </a:t>
            </a:r>
            <a:r>
              <a:rPr lang="en-US" b="1" u="sng" dirty="0" smtClean="0"/>
              <a:t>Cognitive therapist</a:t>
            </a:r>
            <a:r>
              <a:rPr lang="en-US" b="1" dirty="0" smtClean="0"/>
              <a:t>  (Aaron T Beck)</a:t>
            </a:r>
          </a:p>
          <a:p>
            <a:pPr>
              <a:buNone/>
            </a:pPr>
            <a:r>
              <a:rPr lang="en-US" b="1" dirty="0" smtClean="0"/>
              <a:t>                                       Psychology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Behavior                              Mental process         (cognition)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Thinking (concrete, abstract,</a:t>
            </a:r>
          </a:p>
          <a:p>
            <a:pPr>
              <a:buNone/>
            </a:pPr>
            <a:r>
              <a:rPr lang="en-US" b="1" dirty="0" smtClean="0"/>
              <a:t>                                                                         Ideas, creativity)</a:t>
            </a:r>
          </a:p>
          <a:p>
            <a:pPr>
              <a:buNone/>
            </a:pPr>
            <a:r>
              <a:rPr lang="en-US" b="1" dirty="0" smtClean="0"/>
              <a:t>      Learning                          →    Memory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Perception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Problem solving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Design making </a:t>
            </a:r>
          </a:p>
          <a:p>
            <a:pPr>
              <a:buNone/>
            </a:pPr>
            <a:r>
              <a:rPr lang="en-US" b="1" dirty="0" smtClean="0"/>
              <a:t>                                          </a:t>
            </a:r>
          </a:p>
          <a:p>
            <a:pPr>
              <a:buNone/>
            </a:pPr>
            <a:r>
              <a:rPr lang="en-US" b="1" dirty="0" smtClean="0"/>
              <a:t>                        </a:t>
            </a:r>
            <a:r>
              <a:rPr lang="en-US" b="1" u="sng" dirty="0" smtClean="0"/>
              <a:t>Cognitive - Behavior therapy</a:t>
            </a:r>
            <a:endParaRPr lang="en-US" b="1" u="sng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10800000" flipV="1">
            <a:off x="2057400" y="2209800"/>
            <a:ext cx="1447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05200" y="22098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2514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,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218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28712" y="2438400"/>
            <a:ext cx="688657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438400" y="1676400"/>
            <a:ext cx="5562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1960's, </a:t>
            </a:r>
            <a:r>
              <a:rPr lang="en-US" sz="3200" b="1" u="sng" dirty="0" smtClean="0"/>
              <a:t>Aaron T Beck,,,,,</a:t>
            </a:r>
            <a:endParaRPr lang="en-US" sz="32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     Aaron T Beck,</a:t>
            </a:r>
          </a:p>
          <a:p>
            <a:pPr>
              <a:buNone/>
            </a:pPr>
            <a:r>
              <a:rPr lang="en-US" dirty="0" smtClean="0"/>
              <a:t>American </a:t>
            </a:r>
            <a:r>
              <a:rPr lang="en-US" u="sng" dirty="0" smtClean="0">
                <a:solidFill>
                  <a:srgbClr val="FF0000"/>
                </a:solidFill>
                <a:hlinkClick r:id="rId2" tooltip="Cognitive therapy"/>
              </a:rPr>
              <a:t>psychiatrist</a:t>
            </a:r>
            <a:r>
              <a:rPr lang="en-US" dirty="0" smtClean="0">
                <a:solidFill>
                  <a:srgbClr val="FF0000"/>
                </a:solidFill>
              </a:rPr>
              <a:t> </a:t>
            </a:r>
            <a:r>
              <a:rPr lang="en-US" dirty="0" smtClean="0"/>
              <a:t>and a </a:t>
            </a:r>
            <a:r>
              <a:rPr lang="en-US" u="sng" dirty="0" smtClean="0">
                <a:hlinkClick r:id="rId3" tooltip="Professor emeritus"/>
              </a:rPr>
              <a:t>professor emeritus</a:t>
            </a:r>
            <a:r>
              <a:rPr lang="en-US" dirty="0" smtClean="0"/>
              <a:t> in the department of </a:t>
            </a:r>
            <a:r>
              <a:rPr lang="en-US" u="sng" dirty="0" smtClean="0">
                <a:hlinkClick r:id="rId4" tooltip="Psychiatry"/>
              </a:rPr>
              <a:t>psychiatry</a:t>
            </a:r>
            <a:r>
              <a:rPr lang="en-US" dirty="0" smtClean="0"/>
              <a:t> at the </a:t>
            </a:r>
            <a:r>
              <a:rPr lang="en-US" u="sng" dirty="0" smtClean="0">
                <a:hlinkClick r:id="rId5" tooltip="University of Pennsylvania"/>
              </a:rPr>
              <a:t>University of Pennsylvania</a:t>
            </a:r>
            <a:r>
              <a:rPr lang="en-US" dirty="0" smtClean="0"/>
              <a:t>. </a:t>
            </a:r>
          </a:p>
          <a:p>
            <a:r>
              <a:rPr lang="en-US" u="sng" dirty="0" smtClean="0">
                <a:hlinkClick r:id="rId6"/>
              </a:rPr>
              <a:t>www.beckscales.com</a:t>
            </a:r>
            <a:r>
              <a:rPr lang="en-US" dirty="0" smtClean="0"/>
              <a:t>.</a:t>
            </a:r>
          </a:p>
          <a:p>
            <a:pPr lvl="0"/>
            <a:r>
              <a:rPr lang="en-US" u="sng" dirty="0" smtClean="0">
                <a:hlinkClick r:id="rId7"/>
              </a:rPr>
              <a:t>Beck Youth Inventories of Emotional and Social Impairment</a:t>
            </a:r>
            <a:r>
              <a:rPr lang="en-US" u="sng" baseline="30000" dirty="0" smtClean="0">
                <a:hlinkClick r:id="rId7"/>
              </a:rPr>
              <a:t>®</a:t>
            </a:r>
            <a:r>
              <a:rPr lang="en-US" u="sng" dirty="0" smtClean="0">
                <a:hlinkClick r:id="rId7"/>
              </a:rPr>
              <a:t>(BYI</a:t>
            </a:r>
            <a:r>
              <a:rPr lang="en-US" u="sng" baseline="30000" dirty="0" smtClean="0">
                <a:hlinkClick r:id="rId7"/>
              </a:rPr>
              <a:t>®</a:t>
            </a:r>
            <a:r>
              <a:rPr lang="en-US" u="sng" dirty="0" smtClean="0">
                <a:hlinkClick r:id="rId7"/>
              </a:rPr>
              <a:t>)– Second Edition (For children and adolescents ages 7-18)</a:t>
            </a:r>
            <a:endParaRPr lang="en-US" dirty="0" smtClean="0"/>
          </a:p>
          <a:p>
            <a:pPr lvl="0"/>
            <a:r>
              <a:rPr lang="en-US" u="sng" dirty="0" smtClean="0">
                <a:hlinkClick r:id="rId8"/>
              </a:rPr>
              <a:t>Beck Anxiety Inventory</a:t>
            </a:r>
            <a:r>
              <a:rPr lang="en-US" u="sng" baseline="30000" dirty="0" smtClean="0">
                <a:hlinkClick r:id="rId8"/>
              </a:rPr>
              <a:t>®</a:t>
            </a:r>
            <a:r>
              <a:rPr lang="en-US" u="sng" dirty="0" smtClean="0">
                <a:hlinkClick r:id="rId8"/>
              </a:rPr>
              <a:t> (BAI</a:t>
            </a:r>
            <a:r>
              <a:rPr lang="en-US" u="sng" baseline="30000" dirty="0" smtClean="0">
                <a:hlinkClick r:id="rId8"/>
              </a:rPr>
              <a:t>®</a:t>
            </a:r>
            <a:r>
              <a:rPr lang="en-US" u="sng" dirty="0" smtClean="0">
                <a:hlinkClick r:id="rId8"/>
              </a:rPr>
              <a:t>)</a:t>
            </a:r>
            <a:endParaRPr lang="en-US" dirty="0" smtClean="0"/>
          </a:p>
          <a:p>
            <a:pPr lvl="0"/>
            <a:r>
              <a:rPr lang="en-US" u="sng" dirty="0" smtClean="0">
                <a:hlinkClick r:id="rId9"/>
              </a:rPr>
              <a:t>Beck Depression Inventory</a:t>
            </a:r>
            <a:r>
              <a:rPr lang="en-US" u="sng" baseline="30000" dirty="0" smtClean="0">
                <a:hlinkClick r:id="rId9"/>
              </a:rPr>
              <a:t>®</a:t>
            </a:r>
            <a:r>
              <a:rPr lang="en-US" u="sng" dirty="0" smtClean="0">
                <a:hlinkClick r:id="rId9"/>
              </a:rPr>
              <a:t> (BDI</a:t>
            </a:r>
            <a:r>
              <a:rPr lang="en-US" u="sng" baseline="30000" dirty="0" smtClean="0">
                <a:hlinkClick r:id="rId9"/>
              </a:rPr>
              <a:t>®</a:t>
            </a:r>
            <a:r>
              <a:rPr lang="en-US" u="sng" dirty="0" smtClean="0">
                <a:hlinkClick r:id="rId9"/>
              </a:rPr>
              <a:t>)</a:t>
            </a:r>
            <a:endParaRPr lang="en-US" dirty="0" smtClean="0"/>
          </a:p>
          <a:p>
            <a:pPr lvl="0"/>
            <a:r>
              <a:rPr lang="en-US" u="sng" dirty="0" smtClean="0">
                <a:hlinkClick r:id="rId10"/>
              </a:rPr>
              <a:t>Beck Scale for Suicide Ideation</a:t>
            </a:r>
            <a:r>
              <a:rPr lang="en-US" u="sng" baseline="30000" dirty="0" smtClean="0">
                <a:hlinkClick r:id="rId10"/>
              </a:rPr>
              <a:t>®</a:t>
            </a:r>
            <a:r>
              <a:rPr lang="en-US" u="sng" dirty="0" smtClean="0">
                <a:hlinkClick r:id="rId10"/>
              </a:rPr>
              <a:t> (BSS</a:t>
            </a:r>
            <a:r>
              <a:rPr lang="en-US" u="sng" baseline="30000" dirty="0" smtClean="0">
                <a:hlinkClick r:id="rId10"/>
              </a:rPr>
              <a:t>®</a:t>
            </a:r>
            <a:r>
              <a:rPr lang="en-US" u="sng" dirty="0" smtClean="0">
                <a:hlinkClick r:id="rId10"/>
              </a:rPr>
              <a:t>)</a:t>
            </a:r>
            <a:endParaRPr lang="en-US" dirty="0" smtClean="0"/>
          </a:p>
          <a:p>
            <a:pPr lvl="0"/>
            <a:r>
              <a:rPr lang="en-US" u="sng" dirty="0" smtClean="0">
                <a:hlinkClick r:id="rId11"/>
              </a:rPr>
              <a:t>Beck Hopelessness Scale</a:t>
            </a:r>
            <a:r>
              <a:rPr lang="en-US" u="sng" baseline="30000" dirty="0" smtClean="0">
                <a:hlinkClick r:id="rId11"/>
              </a:rPr>
              <a:t>®</a:t>
            </a:r>
            <a:r>
              <a:rPr lang="en-US" u="sng" dirty="0" smtClean="0">
                <a:hlinkClick r:id="rId11"/>
              </a:rPr>
              <a:t> (BHS</a:t>
            </a:r>
            <a:r>
              <a:rPr lang="en-US" u="sng" baseline="30000" dirty="0" smtClean="0">
                <a:hlinkClick r:id="rId11"/>
              </a:rPr>
              <a:t>®</a:t>
            </a:r>
            <a:r>
              <a:rPr lang="en-US" u="sng" dirty="0" smtClean="0">
                <a:hlinkClick r:id="rId11"/>
              </a:rPr>
              <a:t>)</a:t>
            </a:r>
            <a:endParaRPr lang="en-US" dirty="0" smtClean="0"/>
          </a:p>
          <a:p>
            <a:pPr lvl="0"/>
            <a:r>
              <a:rPr lang="en-US" u="sng" dirty="0" smtClean="0">
                <a:hlinkClick r:id="rId12"/>
              </a:rPr>
              <a:t>Clark-Beck Obsessive-Compulsive Inventory</a:t>
            </a:r>
            <a:r>
              <a:rPr lang="en-US" u="sng" baseline="30000" dirty="0" smtClean="0">
                <a:hlinkClick r:id="rId12"/>
              </a:rPr>
              <a:t>®</a:t>
            </a:r>
            <a:r>
              <a:rPr lang="en-US" u="sng" dirty="0" smtClean="0">
                <a:hlinkClick r:id="rId12"/>
              </a:rPr>
              <a:t> (CBOCI</a:t>
            </a:r>
            <a:r>
              <a:rPr lang="en-US" u="sng" baseline="30000" dirty="0" smtClean="0">
                <a:hlinkClick r:id="rId12"/>
              </a:rPr>
              <a:t>®</a:t>
            </a:r>
            <a:r>
              <a:rPr lang="en-US" u="sng" dirty="0" smtClean="0">
                <a:hlinkClick r:id="rId12"/>
              </a:rPr>
              <a:t>)</a:t>
            </a:r>
            <a:endParaRPr lang="en-US" dirty="0" smtClean="0"/>
          </a:p>
          <a:p>
            <a:pPr lvl="0"/>
            <a:r>
              <a:rPr lang="en-US" u="sng" dirty="0" smtClean="0">
                <a:hlinkClick r:id="rId13"/>
              </a:rPr>
              <a:t>BDI</a:t>
            </a:r>
            <a:r>
              <a:rPr lang="en-US" u="sng" baseline="30000" dirty="0" smtClean="0">
                <a:hlinkClick r:id="rId13"/>
              </a:rPr>
              <a:t>®</a:t>
            </a:r>
            <a:r>
              <a:rPr lang="en-US" u="sng" dirty="0" smtClean="0">
                <a:hlinkClick r:id="rId13"/>
              </a:rPr>
              <a:t> - Fast Screen for Medical Patients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 smtClean="0"/>
              <a:t>                                       </a:t>
            </a:r>
            <a:r>
              <a:rPr lang="en-US" b="1" u="sng" dirty="0" smtClean="0"/>
              <a:t>Humanistic</a:t>
            </a:r>
            <a:r>
              <a:rPr lang="en-US" b="1" dirty="0" smtClean="0"/>
              <a:t> </a:t>
            </a:r>
          </a:p>
          <a:p>
            <a:pPr>
              <a:buNone/>
            </a:pPr>
            <a:r>
              <a:rPr lang="en-US" b="1" dirty="0" smtClean="0"/>
              <a:t>                                       Psychology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                             </a:t>
            </a:r>
          </a:p>
          <a:p>
            <a:pPr>
              <a:buNone/>
            </a:pPr>
            <a:r>
              <a:rPr lang="en-US" b="1" dirty="0" smtClean="0"/>
              <a:t>         Behavior                     Mental process (cognition)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Thinking</a:t>
            </a:r>
          </a:p>
          <a:p>
            <a:pPr>
              <a:buNone/>
            </a:pPr>
            <a:r>
              <a:rPr lang="en-US" b="1" dirty="0" smtClean="0"/>
              <a:t>      Learning                         →    Memory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Perception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Problem solving</a:t>
            </a:r>
          </a:p>
          <a:p>
            <a:pPr>
              <a:buNone/>
            </a:pPr>
            <a:r>
              <a:rPr lang="en-US" b="1" dirty="0" smtClean="0"/>
              <a:t>                                               →    Design making </a:t>
            </a:r>
          </a:p>
          <a:p>
            <a:pPr>
              <a:buNone/>
            </a:pPr>
            <a:r>
              <a:rPr lang="en-US" b="1" dirty="0" smtClean="0"/>
              <a:t>                </a:t>
            </a:r>
          </a:p>
          <a:p>
            <a:pPr>
              <a:buNone/>
            </a:pPr>
            <a:r>
              <a:rPr lang="en-US" b="1" dirty="0" smtClean="0"/>
              <a:t>                  Individual differences , uniqueness , human feelings  </a:t>
            </a:r>
          </a:p>
          <a:p>
            <a:pPr>
              <a:buNone/>
            </a:pPr>
            <a:r>
              <a:rPr lang="en-US" dirty="0" smtClean="0"/>
              <a:t>                                          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05200" y="22860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2590800" y="2286000"/>
            <a:ext cx="914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324100" y="3695700"/>
            <a:ext cx="2286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sumara\Desktop\compute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057400"/>
            <a:ext cx="7391400" cy="4800600"/>
          </a:xfrm>
          <a:prstGeom prst="rect">
            <a:avLst/>
          </a:prstGeom>
          <a:noFill/>
        </p:spPr>
      </p:pic>
      <p:pic>
        <p:nvPicPr>
          <p:cNvPr id="3" name="Picture 2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65760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1676401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 smtClean="0"/>
              <a:t>curiosity about life in all of its aspects is still the secret of great creative peoples.</a:t>
            </a: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Humanistic theory      (counseling skill)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     Hierarchy of needs </a:t>
            </a:r>
          </a:p>
          <a:p>
            <a:pPr>
              <a:buNone/>
            </a:pPr>
            <a:r>
              <a:rPr lang="en-US" b="1" dirty="0" smtClean="0"/>
              <a:t>      that motivate us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Motivation for Achievement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Motivation for Power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Motivation for Affiliation </a:t>
            </a:r>
            <a:endParaRPr lang="en-US" sz="2400" dirty="0"/>
          </a:p>
        </p:txBody>
      </p:sp>
      <p:pic>
        <p:nvPicPr>
          <p:cNvPr id="5" name="Picture 4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905000"/>
            <a:ext cx="464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905000"/>
            <a:ext cx="4572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0835" name="Rectangle 3"/>
          <p:cNvSpPr>
            <a:spLocks noChangeArrowheads="1"/>
          </p:cNvSpPr>
          <p:nvPr/>
        </p:nvSpPr>
        <p:spPr bwMode="auto">
          <a:xfrm rot="10800000" flipV="1">
            <a:off x="228600" y="2846457"/>
            <a:ext cx="8915400" cy="146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933156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sng" strike="noStrike" cap="none" normalizeH="0" baseline="0" dirty="0" smtClean="0">
                <a:ln>
                  <a:noFill/>
                </a:ln>
                <a:solidFill>
                  <a:srgbClr val="3E3E3E"/>
                </a:solidFill>
                <a:effectLst/>
                <a:latin typeface="inherit"/>
                <a:ea typeface="Times New Roman" pitchFamily="18" charset="0"/>
              </a:rPr>
              <a:t>Abraham Maslow</a:t>
            </a:r>
            <a:endParaRPr kumimoji="0" lang="en-US" sz="36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sng" strike="noStrike" cap="none" normalizeH="0" baseline="0" dirty="0" smtClean="0">
                <a:ln>
                  <a:noFill/>
                </a:ln>
                <a:solidFill>
                  <a:srgbClr val="7D7D7D"/>
                </a:solidFill>
                <a:effectLst/>
                <a:latin typeface="Verdana" pitchFamily="34" charset="0"/>
                <a:ea typeface="Times New Roman" pitchFamily="18" charset="0"/>
              </a:rPr>
              <a:t>1908-1970</a:t>
            </a:r>
            <a:endParaRPr kumimoji="0" lang="en-US" sz="36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90800"/>
            <a:ext cx="7543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14401" y="1752600"/>
            <a:ext cx="693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Motivation for Achievement (subjective)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90800"/>
            <a:ext cx="635222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24000" y="1676400"/>
            <a:ext cx="6172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Motivation for power (objective)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2667000"/>
            <a:ext cx="7467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52600" y="1676400"/>
            <a:ext cx="6705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Motivation for Affiliation (partial)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38400"/>
            <a:ext cx="7696200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762001" y="1524000"/>
            <a:ext cx="7543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Empathy is moor effective then Sympathy 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                                    Psychology</a:t>
            </a:r>
          </a:p>
          <a:p>
            <a:pPr>
              <a:buNone/>
            </a:pPr>
            <a:r>
              <a:rPr lang="en-US" b="1" dirty="0" smtClean="0"/>
              <a:t>  Behavior                           Mental process </a:t>
            </a:r>
          </a:p>
          <a:p>
            <a:pPr>
              <a:buNone/>
            </a:pPr>
            <a:r>
              <a:rPr lang="en-US" b="1" dirty="0" smtClean="0"/>
              <a:t>                       (cognition)                        (Affection)</a:t>
            </a:r>
          </a:p>
          <a:p>
            <a:pPr>
              <a:buNone/>
            </a:pPr>
            <a:r>
              <a:rPr lang="en-US" b="1" dirty="0" smtClean="0"/>
              <a:t>                           (IQ)                                    (EQ)</a:t>
            </a:r>
          </a:p>
          <a:p>
            <a:pPr>
              <a:buNone/>
            </a:pPr>
            <a:r>
              <a:rPr lang="en-US" b="1" dirty="0" smtClean="0"/>
              <a:t>                  →    Thinking                         →  Feelings</a:t>
            </a:r>
          </a:p>
          <a:p>
            <a:pPr>
              <a:buNone/>
            </a:pPr>
            <a:r>
              <a:rPr lang="en-US" b="1" dirty="0" smtClean="0"/>
              <a:t>                  →    Memory                         →  Emotions</a:t>
            </a:r>
          </a:p>
          <a:p>
            <a:pPr>
              <a:buNone/>
            </a:pPr>
            <a:r>
              <a:rPr lang="en-US" b="1" dirty="0" smtClean="0"/>
              <a:t>                  →    Perception                     →  Moods</a:t>
            </a:r>
          </a:p>
          <a:p>
            <a:pPr>
              <a:buNone/>
            </a:pPr>
            <a:r>
              <a:rPr lang="en-US" b="1" dirty="0" smtClean="0"/>
              <a:t>                  →    Problem solving</a:t>
            </a:r>
          </a:p>
          <a:p>
            <a:pPr>
              <a:buNone/>
            </a:pPr>
            <a:r>
              <a:rPr lang="en-US" b="1" dirty="0" smtClean="0"/>
              <a:t>                  →    Design making </a:t>
            </a: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191000" y="19812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2209800" y="1981200"/>
            <a:ext cx="1981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71500" y="4152900"/>
            <a:ext cx="3048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4343400" y="2514600"/>
            <a:ext cx="1295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38800" y="25146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924300" y="4152900"/>
            <a:ext cx="3352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752600"/>
            <a:ext cx="61721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2971800"/>
            <a:ext cx="6781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1905000"/>
            <a:ext cx="739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Cognitive Behavior Processing Therapy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                      </a:t>
            </a:r>
            <a:r>
              <a:rPr lang="en-US" b="1" u="sng" dirty="0" smtClean="0"/>
              <a:t>Gestalt therapist </a:t>
            </a:r>
          </a:p>
          <a:p>
            <a:pPr>
              <a:buNone/>
            </a:pPr>
            <a:r>
              <a:rPr lang="en-US" b="1" dirty="0" smtClean="0"/>
              <a:t>                         (Holistic approach)</a:t>
            </a:r>
          </a:p>
          <a:p>
            <a:pPr>
              <a:buNone/>
            </a:pPr>
            <a:r>
              <a:rPr lang="en-US" b="1" u="sng" dirty="0" smtClean="0">
                <a:solidFill>
                  <a:srgbClr val="000000"/>
                </a:solidFill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Frederick</a:t>
            </a:r>
            <a:r>
              <a:rPr lang="en-US" b="1" dirty="0" smtClean="0"/>
              <a:t>(he wrote a lot of books on topic of)</a:t>
            </a:r>
          </a:p>
          <a:p>
            <a:pPr>
              <a:buNone/>
            </a:pPr>
            <a:r>
              <a:rPr lang="en-US" b="1" dirty="0" smtClean="0"/>
              <a:t> ego status,</a:t>
            </a:r>
          </a:p>
          <a:p>
            <a:pPr>
              <a:buNone/>
            </a:pPr>
            <a:r>
              <a:rPr lang="en-US" b="1" dirty="0" smtClean="0"/>
              <a:t> people play games,</a:t>
            </a:r>
          </a:p>
          <a:p>
            <a:pPr>
              <a:buNone/>
            </a:pPr>
            <a:r>
              <a:rPr lang="en-US" b="1" dirty="0" smtClean="0"/>
              <a:t> and Empty chair</a:t>
            </a: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696199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239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362200"/>
            <a:ext cx="6934200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1371600" y="1754328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Frederick (Fritz) and Laura Pearls in the 1940s.</a:t>
            </a:r>
            <a:endParaRPr kumimoji="0" lang="en-US" sz="28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228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438400"/>
            <a:ext cx="59436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1676400"/>
            <a:ext cx="495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visual perception</a:t>
            </a:r>
            <a:endParaRPr lang="en-US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90600" y="2590800"/>
            <a:ext cx="6934200" cy="391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590800" y="167640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Holistic approach</a:t>
            </a:r>
            <a:r>
              <a:rPr lang="en-US" sz="3600" b="1" dirty="0" smtClean="0"/>
              <a:t> 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600200"/>
            <a:ext cx="4267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2133600"/>
            <a:ext cx="449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 smtClean="0"/>
              <a:t>Empty chair</a:t>
            </a:r>
          </a:p>
          <a:p>
            <a:pPr>
              <a:buFont typeface="Wingdings" pitchFamily="2" charset="2"/>
              <a:buChar char="§"/>
            </a:pPr>
            <a:r>
              <a:rPr lang="en-US" sz="4000" dirty="0" smtClean="0"/>
              <a:t>Positive emotions</a:t>
            </a:r>
          </a:p>
          <a:p>
            <a:pPr>
              <a:buFont typeface="Wingdings" pitchFamily="2" charset="2"/>
              <a:buChar char="§"/>
            </a:pPr>
            <a:r>
              <a:rPr lang="en-US" sz="4000" dirty="0" smtClean="0"/>
              <a:t>Negative emotions</a:t>
            </a:r>
          </a:p>
          <a:p>
            <a:pPr>
              <a:buFont typeface="Wingdings" pitchFamily="2" charset="2"/>
              <a:buChar char="§"/>
            </a:pPr>
            <a:r>
              <a:rPr lang="en-US" sz="4000" dirty="0" smtClean="0"/>
              <a:t>Disclosures (HIV)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du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286000"/>
            <a:ext cx="7620000" cy="4343400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8600" y="1447800"/>
            <a:ext cx="2971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u="sng" dirty="0" smtClean="0"/>
              <a:t>Duaa</a:t>
            </a:r>
            <a:endParaRPr lang="en-US" sz="4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                         Mental Process </a:t>
            </a:r>
          </a:p>
          <a:p>
            <a:pPr>
              <a:buNone/>
            </a:pPr>
            <a:r>
              <a:rPr lang="en-US" b="1" dirty="0" smtClean="0"/>
              <a:t>      cognition(IQ)             Affection(EQ)</a:t>
            </a:r>
          </a:p>
          <a:p>
            <a:pPr>
              <a:buNone/>
            </a:pPr>
            <a:r>
              <a:rPr lang="en-US" b="1" dirty="0" smtClean="0"/>
              <a:t>                                            moods</a:t>
            </a:r>
          </a:p>
          <a:p>
            <a:pPr>
              <a:buNone/>
            </a:pPr>
            <a:r>
              <a:rPr lang="en-US" b="1" dirty="0" smtClean="0"/>
              <a:t>                                             feelings</a:t>
            </a:r>
          </a:p>
          <a:p>
            <a:pPr>
              <a:buNone/>
            </a:pPr>
            <a:r>
              <a:rPr lang="en-US" b="1" dirty="0" smtClean="0"/>
              <a:t>                                             emotions </a:t>
            </a:r>
          </a:p>
          <a:p>
            <a:pPr>
              <a:buNone/>
            </a:pPr>
            <a:r>
              <a:rPr lang="en-US" b="1" dirty="0" smtClean="0"/>
              <a:t>                                                                 heart beat</a:t>
            </a:r>
          </a:p>
          <a:p>
            <a:pPr>
              <a:buNone/>
            </a:pPr>
            <a:r>
              <a:rPr lang="en-US" b="1" dirty="0" smtClean="0"/>
              <a:t>                                             </a:t>
            </a: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5029200"/>
            <a:ext cx="2057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rc 5"/>
          <p:cNvSpPr/>
          <p:nvPr/>
        </p:nvSpPr>
        <p:spPr>
          <a:xfrm>
            <a:off x="6477000" y="2971800"/>
            <a:ext cx="990600" cy="1905000"/>
          </a:xfrm>
          <a:prstGeom prst="arc">
            <a:avLst>
              <a:gd name="adj1" fmla="val 14510712"/>
              <a:gd name="adj2" fmla="val 42399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2705100" y="3619500"/>
            <a:ext cx="2971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  <a:r>
              <a:rPr lang="en-US" u="sng" dirty="0" smtClean="0">
                <a:solidFill>
                  <a:srgbClr val="FF0000"/>
                </a:solidFill>
              </a:rPr>
              <a:t>Julie Reinhold, </a:t>
            </a:r>
            <a:r>
              <a:rPr lang="en-US" dirty="0" smtClean="0"/>
              <a:t>an NY State licensed clinical psychologist</a:t>
            </a:r>
          </a:p>
          <a:p>
            <a:pPr>
              <a:buNone/>
            </a:pPr>
            <a:r>
              <a:rPr lang="en-US" dirty="0" smtClean="0"/>
              <a:t>    Our intense emotions reveal our need for </a:t>
            </a:r>
            <a:r>
              <a:rPr lang="en-US" dirty="0" smtClean="0">
                <a:solidFill>
                  <a:srgbClr val="FF0000"/>
                </a:solidFill>
              </a:rPr>
              <a:t>heart change</a:t>
            </a:r>
            <a:r>
              <a:rPr lang="en-US" dirty="0" smtClean="0"/>
              <a:t>. In fact, our ability to regulate emotions can be an indication that our hearts are being transformed. 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http://www.redeemer.com/care/counseling/staff.html#reinhold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286000"/>
            <a:ext cx="5715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828800" y="1600200"/>
            <a:ext cx="5715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 smtClean="0"/>
              <a:t>Emotional  Intelligence</a:t>
            </a:r>
            <a:endParaRPr lang="en-US" sz="40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1981200"/>
            <a:ext cx="8915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bp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828800"/>
            <a:ext cx="8534400" cy="4800600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                                </a:t>
            </a:r>
            <a:r>
              <a:rPr lang="en-US" u="sng" dirty="0" smtClean="0"/>
              <a:t>Objectives</a:t>
            </a:r>
          </a:p>
          <a:p>
            <a:pPr>
              <a:buNone/>
            </a:pPr>
            <a:r>
              <a:rPr lang="en-US" sz="2800" b="1" u="sng" dirty="0" smtClean="0"/>
              <a:t>In the end of this session you would be able to explain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1- what is psychology </a:t>
            </a:r>
            <a:r>
              <a:rPr lang="en-US" sz="39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2-psychology is a sciences or still a phenomena </a:t>
            </a:r>
            <a:r>
              <a:rPr lang="en-US" sz="35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3-what does mean by coping mechanism </a:t>
            </a:r>
            <a:r>
              <a:rPr lang="en-US" sz="35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4-which one is your coping mechanism  </a:t>
            </a:r>
            <a:r>
              <a:rPr lang="en-US" sz="35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5-is it healthy or un health </a:t>
            </a:r>
            <a:r>
              <a:rPr lang="en-US" sz="35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6-How we can help others </a:t>
            </a:r>
            <a:r>
              <a:rPr lang="en-US" sz="38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r>
              <a:rPr lang="en-US" sz="2800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           Para Psychology (Body Energy)</a:t>
            </a:r>
          </a:p>
          <a:p>
            <a:pPr>
              <a:buNone/>
            </a:pPr>
            <a:r>
              <a:rPr lang="en-US" b="1" dirty="0" smtClean="0"/>
              <a:t>                                                                                                                                       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Positive energy       Negative energy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   Spiritual                        Evil soul</a:t>
            </a:r>
          </a:p>
          <a:p>
            <a:pPr>
              <a:buNone/>
            </a:pPr>
            <a:r>
              <a:rPr lang="en-US" b="1" dirty="0" smtClean="0"/>
              <a:t>           (constructively)            (destructivity)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95800" y="2209800"/>
            <a:ext cx="13716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2895600" y="2209800"/>
            <a:ext cx="16002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5791994" y="4191794"/>
            <a:ext cx="685006" cy="754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2209800" y="4191000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26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828800"/>
            <a:ext cx="4800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2895600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William James (1906)</a:t>
            </a:r>
            <a:endParaRPr lang="en-US" sz="3600" b="1" u="sng" dirty="0"/>
          </a:p>
        </p:txBody>
      </p:sp>
      <p:sp>
        <p:nvSpPr>
          <p:cNvPr id="7" name="Rectangle 6"/>
          <p:cNvSpPr/>
          <p:nvPr/>
        </p:nvSpPr>
        <p:spPr>
          <a:xfrm>
            <a:off x="228601" y="21336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First Para Psychologist </a:t>
            </a:r>
            <a:endParaRPr lang="en-US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2667000"/>
            <a:ext cx="7391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447800" y="1828800"/>
            <a:ext cx="76962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sng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Richey Healing Hands Therapy</a:t>
            </a:r>
            <a:endParaRPr kumimoji="0" lang="en-US" sz="32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8610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Journals dealing with parapsychology include the </a:t>
            </a:r>
            <a:r>
              <a:rPr lang="en-US" i="1" u="sng" dirty="0" smtClean="0">
                <a:hlinkClick r:id="rId2" tooltip="Journal of Parapsychology"/>
              </a:rPr>
              <a:t>Journal of Parapsychology</a:t>
            </a:r>
            <a:r>
              <a:rPr lang="en-US" dirty="0" smtClean="0"/>
              <a:t>, </a:t>
            </a:r>
            <a:r>
              <a:rPr lang="en-US" i="1" u="sng" dirty="0" smtClean="0">
                <a:hlinkClick r:id="rId3" tooltip="Journal of Near-Death Studies"/>
              </a:rPr>
              <a:t>Journal of Near-Death Studies</a:t>
            </a:r>
            <a:r>
              <a:rPr lang="en-US" dirty="0" smtClean="0"/>
              <a:t>, </a:t>
            </a:r>
            <a:r>
              <a:rPr lang="en-US" i="1" u="sng" dirty="0" smtClean="0">
                <a:hlinkClick r:id="rId4" tooltip="Journal of Consciousness Studies"/>
              </a:rPr>
              <a:t>Journal of Consciousness Studies</a:t>
            </a:r>
            <a:r>
              <a:rPr lang="en-US" dirty="0" smtClean="0"/>
              <a:t>, </a:t>
            </a:r>
            <a:r>
              <a:rPr lang="en-US" i="1" u="sng" dirty="0" smtClean="0">
                <a:hlinkClick r:id="rId5" tooltip="Journal of the Society for Psychical Research"/>
              </a:rPr>
              <a:t>Journal of the Society for Psychical Research</a:t>
            </a:r>
            <a:r>
              <a:rPr lang="en-US" dirty="0" smtClean="0"/>
              <a:t> and </a:t>
            </a:r>
            <a:r>
              <a:rPr lang="en-US" i="1" u="sng" dirty="0" smtClean="0">
                <a:hlinkClick r:id="rId6" tooltip="Journal of Scientific Exploration"/>
              </a:rPr>
              <a:t>Journal of Scientific Exploration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76400"/>
            <a:ext cx="6400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3400" y="1752600"/>
            <a:ext cx="77723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098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400" y="1447800"/>
            <a:ext cx="670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/>
              <a:t>Spiritual experiences </a:t>
            </a:r>
            <a:endParaRPr lang="en-US" sz="4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133600"/>
            <a:ext cx="7086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5400" b="1" u="sng" dirty="0" smtClean="0">
                <a:solidFill>
                  <a:srgbClr val="FF0000"/>
                </a:solidFill>
              </a:rPr>
              <a:t>Quantitative analysis </a:t>
            </a:r>
          </a:p>
          <a:p>
            <a:pPr>
              <a:buNone/>
            </a:pPr>
            <a:endParaRPr lang="en-US" sz="5400" b="1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5400" b="1" u="sng" dirty="0" smtClean="0">
                <a:solidFill>
                  <a:srgbClr val="FF0000"/>
                </a:solidFill>
              </a:rPr>
              <a:t>                   </a:t>
            </a:r>
          </a:p>
          <a:p>
            <a:pPr>
              <a:buNone/>
            </a:pPr>
            <a:endParaRPr lang="en-US" sz="5400" b="1" u="sng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5400" b="1" u="sng" dirty="0" smtClean="0">
                <a:solidFill>
                  <a:srgbClr val="FF0000"/>
                </a:solidFill>
              </a:rPr>
              <a:t>Qualitative analysis </a:t>
            </a:r>
            <a:endParaRPr lang="en-US" sz="5400" b="1" u="sng" dirty="0">
              <a:solidFill>
                <a:srgbClr val="FF0000"/>
              </a:solidFill>
            </a:endParaRPr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5" name="Flowchart: Collate 4"/>
          <p:cNvSpPr/>
          <p:nvPr/>
        </p:nvSpPr>
        <p:spPr>
          <a:xfrm>
            <a:off x="2438400" y="2819400"/>
            <a:ext cx="2133600" cy="2286000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981200"/>
            <a:ext cx="7010400" cy="380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65c3cf302afb16734feb5738d57095efbf18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332037"/>
            <a:ext cx="8534400" cy="4525963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2800" y="167640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Icebreaker</a:t>
            </a:r>
            <a:r>
              <a:rPr lang="en-US" b="1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soul </a:t>
            </a:r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Do you have any experience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                          Mental process             (cognition)                                                 (Affection)</a:t>
            </a:r>
          </a:p>
          <a:p>
            <a:pPr>
              <a:buNone/>
            </a:pPr>
            <a:r>
              <a:rPr lang="en-US" b="1" dirty="0" smtClean="0"/>
              <a:t>              (IQ)                                                          (EQ)       Thinking                                                     Feelings</a:t>
            </a:r>
          </a:p>
          <a:p>
            <a:pPr>
              <a:buNone/>
            </a:pPr>
            <a:r>
              <a:rPr lang="en-US" b="1" dirty="0" smtClean="0"/>
              <a:t>     Memory                                                    Emotions</a:t>
            </a:r>
          </a:p>
          <a:p>
            <a:pPr>
              <a:buNone/>
            </a:pPr>
            <a:r>
              <a:rPr lang="en-US" b="1" dirty="0" smtClean="0"/>
              <a:t>     Perception                                                Moods</a:t>
            </a:r>
          </a:p>
          <a:p>
            <a:pPr>
              <a:buNone/>
            </a:pPr>
            <a:r>
              <a:rPr lang="en-US" b="1" dirty="0" smtClean="0"/>
              <a:t>     Problem solving</a:t>
            </a:r>
          </a:p>
          <a:p>
            <a:pPr>
              <a:buNone/>
            </a:pPr>
            <a:r>
              <a:rPr lang="en-US" b="1" dirty="0" smtClean="0"/>
              <a:t>     Design making                       </a:t>
            </a:r>
          </a:p>
          <a:p>
            <a:pPr>
              <a:buNone/>
            </a:pPr>
            <a:r>
              <a:rPr lang="en-US" b="1" dirty="0" smtClean="0"/>
              <a:t>                                              Attacks</a:t>
            </a:r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>
            <a:off x="2209800" y="4267200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457700" y="4229100"/>
            <a:ext cx="3429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3733800" y="4191000"/>
            <a:ext cx="3048000" cy="1066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rot="10800000" flipV="1">
            <a:off x="3657600" y="4800600"/>
            <a:ext cx="3276600" cy="990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10800000" flipV="1">
            <a:off x="3581400" y="3810000"/>
            <a:ext cx="3124200" cy="838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10800000" flipV="1">
            <a:off x="3429000" y="3352800"/>
            <a:ext cx="30480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10800000" flipV="1">
            <a:off x="3276600" y="2971800"/>
            <a:ext cx="3124200" cy="685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                               </a:t>
            </a:r>
            <a:r>
              <a:rPr lang="en-US" b="1" u="sng" dirty="0" smtClean="0"/>
              <a:t> Attacks</a:t>
            </a:r>
          </a:p>
          <a:p>
            <a:pPr>
              <a:buFont typeface="Wingdings" pitchFamily="2" charset="2"/>
              <a:buChar char="§"/>
            </a:pPr>
            <a:r>
              <a:rPr lang="en-US" b="1" dirty="0" smtClean="0"/>
              <a:t>Negative emotions</a:t>
            </a:r>
          </a:p>
          <a:p>
            <a:pPr>
              <a:buFont typeface="Wingdings" pitchFamily="2" charset="2"/>
              <a:buChar char="§"/>
            </a:pPr>
            <a:r>
              <a:rPr lang="en-US" b="1" dirty="0" smtClean="0"/>
              <a:t>Unpleasant feelings </a:t>
            </a:r>
          </a:p>
          <a:p>
            <a:pPr>
              <a:buFont typeface="Wingdings" pitchFamily="2" charset="2"/>
              <a:buChar char="§"/>
            </a:pPr>
            <a:r>
              <a:rPr lang="en-US" b="1" dirty="0" smtClean="0"/>
              <a:t>Guilt feelings</a:t>
            </a:r>
          </a:p>
          <a:p>
            <a:pPr>
              <a:buFont typeface="Wingdings" pitchFamily="2" charset="2"/>
              <a:buChar char="§"/>
            </a:pPr>
            <a:r>
              <a:rPr lang="en-US" b="1" smtClean="0"/>
              <a:t>Shame</a:t>
            </a:r>
            <a:endParaRPr lang="en-US" b="1" dirty="0" smtClean="0"/>
          </a:p>
          <a:p>
            <a:pPr>
              <a:buFont typeface="Wingdings" pitchFamily="2" charset="2"/>
              <a:buChar char="§"/>
            </a:pPr>
            <a:r>
              <a:rPr lang="en-US" b="1" dirty="0" smtClean="0"/>
              <a:t>Hearted</a:t>
            </a:r>
          </a:p>
          <a:p>
            <a:pPr>
              <a:buNone/>
            </a:pP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b="1" dirty="0" smtClean="0"/>
              <a:t>                                   Mental process                                                               (cognition)                          EGO                    (Affection)</a:t>
            </a:r>
          </a:p>
          <a:p>
            <a:pPr>
              <a:buNone/>
            </a:pPr>
            <a:r>
              <a:rPr lang="en-US" b="1" dirty="0" smtClean="0"/>
              <a:t>              (IQ)                                                          (EQ)       Thinking                       defense                Feelings</a:t>
            </a:r>
          </a:p>
          <a:p>
            <a:pPr>
              <a:buNone/>
            </a:pPr>
            <a:r>
              <a:rPr lang="en-US" b="1" dirty="0" smtClean="0"/>
              <a:t>     Memory                      mechanism          Emotions</a:t>
            </a:r>
          </a:p>
          <a:p>
            <a:pPr>
              <a:buNone/>
            </a:pPr>
            <a:r>
              <a:rPr lang="en-US" b="1" dirty="0" smtClean="0"/>
              <a:t>     Perception                                                Moods</a:t>
            </a:r>
          </a:p>
          <a:p>
            <a:pPr>
              <a:buNone/>
            </a:pPr>
            <a:r>
              <a:rPr lang="en-US" b="1" dirty="0" smtClean="0"/>
              <a:t>     Problem solving</a:t>
            </a:r>
          </a:p>
          <a:p>
            <a:pPr>
              <a:buNone/>
            </a:pPr>
            <a:r>
              <a:rPr lang="en-US" b="1" dirty="0" smtClean="0"/>
              <a:t>     Design making                       </a:t>
            </a:r>
          </a:p>
          <a:p>
            <a:pPr>
              <a:buNone/>
            </a:pPr>
            <a:r>
              <a:rPr lang="en-US" b="1" dirty="0" smtClean="0"/>
              <a:t>                                          (Strong Ego)</a:t>
            </a:r>
          </a:p>
          <a:p>
            <a:pPr>
              <a:buNone/>
            </a:pPr>
            <a:r>
              <a:rPr lang="en-US" b="1" dirty="0" smtClean="0"/>
              <a:t>                                             </a:t>
            </a:r>
            <a:endParaRPr lang="en-US" b="1" dirty="0"/>
          </a:p>
        </p:txBody>
      </p:sp>
      <p:pic>
        <p:nvPicPr>
          <p:cNvPr id="6" name="Picture 5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648200" y="1981200"/>
            <a:ext cx="1905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2819400" y="1981200"/>
            <a:ext cx="1828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943100" y="3848100"/>
            <a:ext cx="3352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962400" y="3886200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5334000" y="3124200"/>
            <a:ext cx="13716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10800000">
            <a:off x="5334000" y="3429000"/>
            <a:ext cx="14478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10800000">
            <a:off x="5334000" y="3657600"/>
            <a:ext cx="1295400" cy="457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10800000">
            <a:off x="5334000" y="4114800"/>
            <a:ext cx="12954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Up Arrow 23"/>
          <p:cNvSpPr/>
          <p:nvPr/>
        </p:nvSpPr>
        <p:spPr>
          <a:xfrm>
            <a:off x="4343400" y="4191000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                                  Mental process             (cognition)                                                 (Affection)</a:t>
            </a:r>
          </a:p>
          <a:p>
            <a:pPr>
              <a:buNone/>
            </a:pPr>
            <a:r>
              <a:rPr lang="en-US" b="1" dirty="0" smtClean="0"/>
              <a:t>              (IQ)                    (weak ego)                  (EQ)       Thinking                                                     Feelings</a:t>
            </a:r>
          </a:p>
          <a:p>
            <a:pPr>
              <a:buNone/>
            </a:pPr>
            <a:r>
              <a:rPr lang="en-US" b="1" dirty="0" smtClean="0"/>
              <a:t>     Memory                                                    Emotions</a:t>
            </a:r>
          </a:p>
          <a:p>
            <a:pPr>
              <a:buNone/>
            </a:pPr>
            <a:r>
              <a:rPr lang="en-US" b="1" dirty="0" smtClean="0"/>
              <a:t>     Perception                                                Moods</a:t>
            </a:r>
          </a:p>
          <a:p>
            <a:pPr>
              <a:buNone/>
            </a:pPr>
            <a:r>
              <a:rPr lang="en-US" b="1" dirty="0" smtClean="0"/>
              <a:t>     Problem solving</a:t>
            </a:r>
          </a:p>
          <a:p>
            <a:pPr>
              <a:buNone/>
            </a:pPr>
            <a:r>
              <a:rPr lang="en-US" b="1" dirty="0" smtClean="0"/>
              <a:t>     Design making                       </a:t>
            </a:r>
          </a:p>
          <a:p>
            <a:pPr>
              <a:buNone/>
            </a:pPr>
            <a:r>
              <a:rPr lang="en-US" b="1" dirty="0" smtClean="0"/>
              <a:t>                                              </a:t>
            </a:r>
          </a:p>
          <a:p>
            <a:pPr>
              <a:buNone/>
            </a:pPr>
            <a:endParaRPr lang="en-US" b="1" dirty="0" smtClean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5400000">
            <a:off x="2209800" y="4267200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457700" y="4229100"/>
            <a:ext cx="3429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 rot="10800000" flipV="1">
            <a:off x="3733800" y="4191000"/>
            <a:ext cx="3048000" cy="1066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rot="10800000" flipV="1">
            <a:off x="3657600" y="4800600"/>
            <a:ext cx="3276600" cy="990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10800000" flipV="1">
            <a:off x="3581400" y="3810000"/>
            <a:ext cx="3124200" cy="8382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10800000" flipV="1">
            <a:off x="3429000" y="3352800"/>
            <a:ext cx="3048000" cy="7620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10800000" flipV="1">
            <a:off x="3276600" y="2971800"/>
            <a:ext cx="3124200" cy="685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5146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143000" y="1676400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Ego melt down, guilt, fail coping  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86000"/>
            <a:ext cx="6248400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                </a:t>
            </a:r>
            <a:r>
              <a:rPr lang="en-US" b="1" u="sng" dirty="0" smtClean="0"/>
              <a:t>Ego defense mechanism </a:t>
            </a:r>
          </a:p>
          <a:p>
            <a:pPr>
              <a:buNone/>
            </a:pPr>
            <a:r>
              <a:rPr lang="en-US" b="1" u="sng" dirty="0" smtClean="0"/>
              <a:t>    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    safeguard and </a:t>
            </a:r>
            <a:r>
              <a:rPr lang="en-US" b="1" dirty="0" smtClean="0">
                <a:solidFill>
                  <a:srgbClr val="FF0000"/>
                </a:solidFill>
              </a:rPr>
              <a:t>emergency</a:t>
            </a:r>
            <a:r>
              <a:rPr lang="en-US" b="1" dirty="0" smtClean="0"/>
              <a:t> tools to cope with unpleasant feeling and negative emotions these defense mechanism strengthen the ego functioning </a:t>
            </a: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438400"/>
            <a:ext cx="6553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00200" y="1676400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Defenses are Emergency tools</a:t>
            </a:r>
            <a:endParaRPr 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</a:t>
            </a:r>
            <a:r>
              <a:rPr lang="en-US" b="1" dirty="0" smtClean="0"/>
              <a:t>  </a:t>
            </a:r>
            <a:r>
              <a:rPr lang="en-US" b="1" u="sng" dirty="0" smtClean="0"/>
              <a:t>PSYCHOLOGY</a:t>
            </a:r>
          </a:p>
          <a:p>
            <a:pPr>
              <a:buNone/>
            </a:pPr>
            <a:endParaRPr lang="en-US" u="sng" dirty="0" smtClean="0"/>
          </a:p>
          <a:p>
            <a:pPr>
              <a:buNone/>
            </a:pPr>
            <a:endParaRPr lang="en-US" u="sng" dirty="0" smtClean="0"/>
          </a:p>
          <a:p>
            <a:pPr>
              <a:buNone/>
            </a:pPr>
            <a:r>
              <a:rPr lang="en-US" dirty="0" smtClean="0"/>
              <a:t>      </a:t>
            </a:r>
            <a:r>
              <a:rPr lang="en-US" sz="3600" b="1" u="sng" dirty="0" smtClean="0"/>
              <a:t>scientific study of behavior and mind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95600"/>
            <a:ext cx="7467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438399" y="1752600"/>
            <a:ext cx="5181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You are the driver</a:t>
            </a:r>
            <a:endParaRPr 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86000"/>
            <a:ext cx="7239000" cy="419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895600" y="1676400"/>
            <a:ext cx="4876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This is your life</a:t>
            </a:r>
            <a:endParaRPr 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81200"/>
            <a:ext cx="61722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11 – recommended, healthy, positive </a:t>
            </a:r>
          </a:p>
          <a:p>
            <a:pPr>
              <a:buNone/>
            </a:pPr>
            <a:r>
              <a:rPr lang="en-US" b="1" dirty="0" smtClean="0"/>
              <a:t>         Ego defenses .</a:t>
            </a:r>
            <a:r>
              <a:rPr lang="en-US" b="1" dirty="0" smtClean="0">
                <a:solidFill>
                  <a:srgbClr val="FF0000"/>
                </a:solidFill>
              </a:rPr>
              <a:t>strengthen the ego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     functioning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11 – unhealthy, poor, weak Ego defense</a:t>
            </a:r>
          </a:p>
          <a:p>
            <a:pPr>
              <a:buNone/>
            </a:pPr>
            <a:r>
              <a:rPr lang="en-US" b="1" dirty="0" smtClean="0"/>
              <a:t>         that lead to </a:t>
            </a:r>
            <a:r>
              <a:rPr lang="en-US" b="1" dirty="0" smtClean="0">
                <a:solidFill>
                  <a:srgbClr val="FF0000"/>
                </a:solidFill>
              </a:rPr>
              <a:t>depression, suicide, addiction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90800"/>
            <a:ext cx="822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160020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Healthy ego defense mechanism maintain your</a:t>
            </a:r>
          </a:p>
          <a:p>
            <a:endParaRPr lang="en-US" sz="3600" b="1" dirty="0"/>
          </a:p>
        </p:txBody>
      </p:sp>
      <p:sp>
        <p:nvSpPr>
          <p:cNvPr id="7" name="Rectangle 6"/>
          <p:cNvSpPr/>
          <p:nvPr/>
        </p:nvSpPr>
        <p:spPr>
          <a:xfrm>
            <a:off x="2667000" y="1905000"/>
            <a:ext cx="38861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/>
              <a:t>personality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600" b="1" dirty="0" smtClean="0"/>
              <a:t>Become habitual of any defense mechanism could be source of ,,,,, negative out comes.</a:t>
            </a:r>
          </a:p>
          <a:p>
            <a:pPr>
              <a:buNone/>
            </a:pPr>
            <a:endParaRPr lang="en-US" sz="3600" b="1" dirty="0" smtClean="0"/>
          </a:p>
          <a:p>
            <a:pPr>
              <a:buNone/>
            </a:pPr>
            <a:r>
              <a:rPr lang="en-US" sz="3600" b="1" dirty="0" smtClean="0"/>
              <a:t>So may concern to some trusty person for sharing or some counseling to resolve it.</a:t>
            </a:r>
            <a:endParaRPr lang="en-US" sz="3600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286000"/>
            <a:ext cx="6858000" cy="38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86200" y="1676400"/>
            <a:ext cx="396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/>
              <a:t>sharing</a:t>
            </a:r>
            <a:endParaRPr lang="en-US" sz="4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667000"/>
            <a:ext cx="6705600" cy="369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1676400"/>
            <a:ext cx="4876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/>
              <a:t>counseling</a:t>
            </a:r>
            <a:endParaRPr lang="en-US" sz="4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images (1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600" y="1600200"/>
            <a:ext cx="5867400" cy="5257800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2743200"/>
            <a:ext cx="3276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</a:rPr>
              <a:t>Religious place </a:t>
            </a:r>
          </a:p>
          <a:p>
            <a:r>
              <a:rPr lang="en-US" sz="3200" b="1" dirty="0" smtClean="0"/>
              <a:t>The Best Counseling place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86000"/>
            <a:ext cx="6896706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167640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Counseling gives you the way and clarity of thoughts</a:t>
            </a:r>
            <a:endParaRPr lang="en-US" sz="3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981200" y="2514600"/>
            <a:ext cx="4724400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752600" y="16764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 smtClean="0"/>
              <a:t>Sigmund </a:t>
            </a:r>
            <a:r>
              <a:rPr lang="en-US" sz="3600" u="sng" smtClean="0"/>
              <a:t>Fruied</a:t>
            </a:r>
            <a:r>
              <a:rPr lang="en-US" sz="3600" u="sng" dirty="0" smtClean="0"/>
              <a:t>(1856-1939</a:t>
            </a:r>
            <a:r>
              <a:rPr lang="en-US" sz="3600" u="sng" dirty="0" smtClean="0"/>
              <a:t>)</a:t>
            </a:r>
            <a:endParaRPr lang="en-US" sz="3600" dirty="0"/>
          </a:p>
        </p:txBody>
      </p:sp>
      <p:sp>
        <p:nvSpPr>
          <p:cNvPr id="9932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933156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7D7D7D"/>
                </a:solidFill>
                <a:effectLst/>
                <a:latin typeface="Verdana" pitchFamily="34" charset="0"/>
                <a:ea typeface="Times New Roman" pitchFamily="18" charset="0"/>
              </a:rPr>
              <a:t>1856-1939</a:t>
            </a: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Energizer_Log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19400"/>
            <a:ext cx="4419600" cy="1842625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4724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7391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590801" y="15240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Healthy ego defenses</a:t>
            </a:r>
            <a:endParaRPr lang="en-US" sz="36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65c3cf302afb16734feb5738d57095efbf18198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332037"/>
            <a:ext cx="8534400" cy="4525963"/>
          </a:xfrm>
        </p:spPr>
      </p:pic>
      <p:pic>
        <p:nvPicPr>
          <p:cNvPr id="4" name="Picture 3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52800" y="1676400"/>
            <a:ext cx="502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Icebreaker</a:t>
            </a:r>
            <a:r>
              <a:rPr lang="en-US" b="1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                              </a:t>
            </a:r>
            <a:r>
              <a:rPr lang="en-US" sz="8000" b="1" dirty="0" smtClean="0">
                <a:solidFill>
                  <a:srgbClr val="FF0000"/>
                </a:solidFill>
              </a:rPr>
              <a:t>?</a:t>
            </a:r>
            <a:r>
              <a:rPr lang="en-US" dirty="0" smtClean="0"/>
              <a:t>   </a:t>
            </a:r>
            <a:endParaRPr lang="en-US" sz="4000" b="1" dirty="0" smtClean="0"/>
          </a:p>
          <a:p>
            <a:pPr>
              <a:buNone/>
            </a:pPr>
            <a:r>
              <a:rPr lang="en-US" sz="4000" b="1" dirty="0" smtClean="0"/>
              <a:t>   Lets find out our                          coping mechanism ?</a:t>
            </a:r>
            <a:endParaRPr lang="en-US" sz="4000" b="1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</a:t>
            </a:r>
            <a:r>
              <a:rPr lang="en-US" b="1" u="sng" dirty="0" smtClean="0"/>
              <a:t>Unhealthy, poor, weak Ego defense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09800"/>
            <a:ext cx="6400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676400"/>
            <a:ext cx="4648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1" y="3244334"/>
            <a:ext cx="3886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Lead to </a:t>
            </a:r>
            <a:r>
              <a:rPr lang="en-US" sz="4800" b="1" u="sng" dirty="0" smtClean="0"/>
              <a:t>depression</a:t>
            </a:r>
            <a:endParaRPr lang="en-US" sz="4800" u="sng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2514600"/>
            <a:ext cx="8001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657600" y="1752600"/>
            <a:ext cx="236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 smtClean="0"/>
              <a:t>suicide</a:t>
            </a:r>
            <a:endParaRPr lang="en-US" sz="4000" u="sng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5" name="Content Placeholder 4" descr="C:\Users\pc\Desktop\pics prentns\Photo2141.jp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2324099" y="800099"/>
            <a:ext cx="4572002" cy="7543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438399" y="1524000"/>
            <a:ext cx="5029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Drug addiction</a:t>
            </a:r>
            <a:endParaRPr lang="en-US" sz="3600" u="sng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752600"/>
            <a:ext cx="7162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Fast_LOGO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                         </a:t>
            </a:r>
          </a:p>
          <a:p>
            <a:pPr>
              <a:buNone/>
            </a:pPr>
            <a:r>
              <a:rPr lang="en-US" dirty="0" smtClean="0"/>
              <a:t>                           </a:t>
            </a:r>
            <a:r>
              <a:rPr lang="en-US" u="sng" dirty="0" smtClean="0"/>
              <a:t>Friedan theory</a:t>
            </a:r>
          </a:p>
          <a:p>
            <a:pPr>
              <a:buNone/>
            </a:pPr>
            <a:r>
              <a:rPr lang="en-US" dirty="0" smtClean="0"/>
              <a:t>                                                     Psychoanalysis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Id                                           (Individual therapy)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Ego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Super ego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Councious-subcouncious-uncouncious</a:t>
            </a:r>
          </a:p>
          <a:p>
            <a:pPr>
              <a:buNone/>
            </a:pPr>
            <a:r>
              <a:rPr lang="en-US" dirty="0" smtClean="0"/>
              <a:t>                                                           (young, ,Adler,,,,,,)</a:t>
            </a:r>
            <a:endParaRPr lang="en-US" dirty="0"/>
          </a:p>
        </p:txBody>
      </p:sp>
      <p:pic>
        <p:nvPicPr>
          <p:cNvPr id="4" name="Picture 3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your time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676400"/>
            <a:ext cx="4192588" cy="4800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sz="3200" b="1" dirty="0" smtClean="0"/>
              <a:t>  </a:t>
            </a:r>
            <a:r>
              <a:rPr lang="en-US" sz="6000" b="1" dirty="0" smtClean="0"/>
              <a:t>                                </a:t>
            </a:r>
            <a:r>
              <a:rPr lang="en-US" sz="3200" b="1" dirty="0" smtClean="0"/>
              <a:t>    Sumara Rashid Khanzada</a:t>
            </a:r>
          </a:p>
          <a:p>
            <a:pPr>
              <a:buNone/>
            </a:pPr>
            <a:r>
              <a:rPr lang="en-US" sz="3200" b="1" dirty="0" smtClean="0"/>
              <a:t>                                     Rehab-Clinical Psychologist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ast_LOGO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600200"/>
            <a:ext cx="464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987</Words>
  <Application>Microsoft Office PowerPoint</Application>
  <PresentationFormat>On-screen Show (4:3)</PresentationFormat>
  <Paragraphs>276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Cambria</vt:lpstr>
      <vt:lpstr>inherit</vt:lpstr>
      <vt:lpstr>Palatino</vt:lpstr>
      <vt:lpstr>Times</vt:lpstr>
      <vt:lpstr>Times New Roman</vt:lpstr>
      <vt:lpstr>Verdana</vt:lpstr>
      <vt:lpstr>Wingdings</vt:lpstr>
      <vt:lpstr>Office Theme</vt:lpstr>
      <vt:lpstr>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Attitudes and Behaviors</vt:lpstr>
      <vt:lpstr>PowerPoint Presentation</vt:lpstr>
      <vt:lpstr>PowerPoint Presentation</vt:lpstr>
      <vt:lpstr>,</vt:lpstr>
      <vt:lpstr>PowerPoint Presentation</vt:lpstr>
      <vt:lpstr>PowerPoint Presentation</vt:lpstr>
      <vt:lpstr>PowerPoint Presentation</vt:lpstr>
      <vt:lpstr>PowerPoint Presentation</vt:lpstr>
      <vt:lpstr>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soul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sumara</dc:creator>
  <cp:lastModifiedBy>fast</cp:lastModifiedBy>
  <cp:revision>761</cp:revision>
  <dcterms:created xsi:type="dcterms:W3CDTF">2013-05-13T03:40:00Z</dcterms:created>
  <dcterms:modified xsi:type="dcterms:W3CDTF">2021-02-16T10:20:44Z</dcterms:modified>
</cp:coreProperties>
</file>